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8" r:id="rId2"/>
    <p:sldId id="474" r:id="rId3"/>
    <p:sldId id="475" r:id="rId4"/>
    <p:sldId id="476" r:id="rId5"/>
    <p:sldId id="477" r:id="rId6"/>
    <p:sldId id="471" r:id="rId7"/>
    <p:sldId id="470" r:id="rId8"/>
    <p:sldId id="478" r:id="rId9"/>
    <p:sldId id="479" r:id="rId10"/>
    <p:sldId id="424" r:id="rId11"/>
  </p:sldIdLst>
  <p:sldSz cx="9906000" cy="6858000" type="A4"/>
  <p:notesSz cx="9906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655" autoAdjust="0"/>
    <p:restoredTop sz="98014" autoAdjust="0"/>
  </p:normalViewPr>
  <p:slideViewPr>
    <p:cSldViewPr>
      <p:cViewPr>
        <p:scale>
          <a:sx n="75" d="100"/>
          <a:sy n="75" d="100"/>
        </p:scale>
        <p:origin x="-396" y="10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42950" y="2125980"/>
            <a:ext cx="84201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485900" y="3840480"/>
            <a:ext cx="69342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3/30/2017</a:t>
            </a:fld>
            <a:endParaRPr lang="en-US" dirty="0"/>
          </a:p>
        </p:txBody>
      </p:sp>
      <p:sp>
        <p:nvSpPr>
          <p:cNvPr id="6" name="Holder 6"/>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88900">
              <a:lnSpc>
                <a:spcPts val="1010"/>
              </a:lnSpc>
            </a:pPr>
            <a:fld id="{81D60167-4931-47E6-BA6A-407CBD079E47}" type="slidenum">
              <a:rPr spc="-5" dirty="0"/>
              <a:pPr marL="88900">
                <a:lnSpc>
                  <a:spcPts val="1010"/>
                </a:lnSpc>
              </a:pPr>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345682"/>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9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3/30/2017</a:t>
            </a:fld>
            <a:endParaRPr lang="en-US" dirty="0"/>
          </a:p>
        </p:txBody>
      </p:sp>
      <p:sp>
        <p:nvSpPr>
          <p:cNvPr id="6" name="Holder 6"/>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88900">
              <a:lnSpc>
                <a:spcPts val="1010"/>
              </a:lnSpc>
            </a:pPr>
            <a:fld id="{81D60167-4931-47E6-BA6A-407CBD079E47}" type="slidenum">
              <a:rPr spc="-5" dirty="0"/>
              <a:pPr marL="88900">
                <a:lnSpc>
                  <a:spcPts val="1010"/>
                </a:lnSpc>
              </a:pPr>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345682"/>
                </a:solidFill>
                <a:latin typeface="Arial"/>
                <a:cs typeface="Arial"/>
              </a:defRPr>
            </a:lvl1pPr>
          </a:lstStyle>
          <a:p>
            <a:endParaRPr/>
          </a:p>
        </p:txBody>
      </p:sp>
      <p:sp>
        <p:nvSpPr>
          <p:cNvPr id="3" name="Holder 3"/>
          <p:cNvSpPr>
            <a:spLocks noGrp="1"/>
          </p:cNvSpPr>
          <p:nvPr>
            <p:ph sz="half" idx="2"/>
          </p:nvPr>
        </p:nvSpPr>
        <p:spPr>
          <a:xfrm>
            <a:off x="495300" y="1577340"/>
            <a:ext cx="430911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1590" y="1577340"/>
            <a:ext cx="430911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3/30/2017</a:t>
            </a:fld>
            <a:endParaRPr lang="en-US" dirty="0"/>
          </a:p>
        </p:txBody>
      </p:sp>
      <p:sp>
        <p:nvSpPr>
          <p:cNvPr id="7" name="Holder 7"/>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88900">
              <a:lnSpc>
                <a:spcPts val="1010"/>
              </a:lnSpc>
            </a:pPr>
            <a:fld id="{81D60167-4931-47E6-BA6A-407CBD079E47}" type="slidenum">
              <a:rPr spc="-5" dirty="0"/>
              <a:pPr marL="88900">
                <a:lnSpc>
                  <a:spcPts val="1010"/>
                </a:lnSpc>
              </a:pPr>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345682"/>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3/30/2017</a:t>
            </a:fld>
            <a:endParaRPr lang="en-US" dirty="0"/>
          </a:p>
        </p:txBody>
      </p:sp>
      <p:sp>
        <p:nvSpPr>
          <p:cNvPr id="5" name="Holder 5"/>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88900">
              <a:lnSpc>
                <a:spcPts val="1010"/>
              </a:lnSpc>
            </a:pPr>
            <a:fld id="{81D60167-4931-47E6-BA6A-407CBD079E47}" type="slidenum">
              <a:rPr spc="-5" dirty="0"/>
              <a:pPr marL="88900">
                <a:lnSpc>
                  <a:spcPts val="1010"/>
                </a:lnSpc>
              </a:pPr>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3/30/2017</a:t>
            </a:fld>
            <a:endParaRPr lang="en-US" dirty="0"/>
          </a:p>
        </p:txBody>
      </p:sp>
      <p:sp>
        <p:nvSpPr>
          <p:cNvPr id="4" name="Holder 4"/>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88900">
              <a:lnSpc>
                <a:spcPts val="1010"/>
              </a:lnSpc>
            </a:pPr>
            <a:fld id="{81D60167-4931-47E6-BA6A-407CBD079E47}" type="slidenum">
              <a:rPr spc="-5" dirty="0"/>
              <a:pPr marL="88900">
                <a:lnSpc>
                  <a:spcPts val="1010"/>
                </a:lnSpc>
              </a:pPr>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70916" y="989075"/>
            <a:ext cx="8964168" cy="54863"/>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458520" y="89915"/>
            <a:ext cx="8988958" cy="866775"/>
          </a:xfrm>
          <a:prstGeom prst="rect">
            <a:avLst/>
          </a:prstGeom>
        </p:spPr>
        <p:txBody>
          <a:bodyPr wrap="square" lIns="0" tIns="0" rIns="0" bIns="0">
            <a:spAutoFit/>
          </a:bodyPr>
          <a:lstStyle>
            <a:lvl1pPr>
              <a:defRPr sz="2400" b="1" i="0">
                <a:solidFill>
                  <a:srgbClr val="345682"/>
                </a:solidFill>
                <a:latin typeface="Arial"/>
                <a:cs typeface="Arial"/>
              </a:defRPr>
            </a:lvl1pPr>
          </a:lstStyle>
          <a:p>
            <a:endParaRPr/>
          </a:p>
        </p:txBody>
      </p:sp>
      <p:sp>
        <p:nvSpPr>
          <p:cNvPr id="3" name="Holder 3"/>
          <p:cNvSpPr>
            <a:spLocks noGrp="1"/>
          </p:cNvSpPr>
          <p:nvPr>
            <p:ph type="body" idx="1"/>
          </p:nvPr>
        </p:nvSpPr>
        <p:spPr>
          <a:xfrm>
            <a:off x="475233" y="1532509"/>
            <a:ext cx="8955532" cy="1383664"/>
          </a:xfrm>
          <a:prstGeom prst="rect">
            <a:avLst/>
          </a:prstGeom>
        </p:spPr>
        <p:txBody>
          <a:bodyPr wrap="square" lIns="0" tIns="0" rIns="0" bIns="0">
            <a:spAutoFit/>
          </a:bodyPr>
          <a:lstStyle>
            <a:lvl1pPr>
              <a:defRPr sz="9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368040" y="6377940"/>
            <a:ext cx="316992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95300" y="6377940"/>
            <a:ext cx="227838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3/30/2017</a:t>
            </a:fld>
            <a:endParaRPr lang="en-US" dirty="0"/>
          </a:p>
        </p:txBody>
      </p:sp>
      <p:sp>
        <p:nvSpPr>
          <p:cNvPr id="6" name="Holder 6"/>
          <p:cNvSpPr>
            <a:spLocks noGrp="1"/>
          </p:cNvSpPr>
          <p:nvPr>
            <p:ph type="sldNum" sz="quarter" idx="7"/>
          </p:nvPr>
        </p:nvSpPr>
        <p:spPr>
          <a:xfrm>
            <a:off x="9321545" y="6617654"/>
            <a:ext cx="179070" cy="139700"/>
          </a:xfrm>
          <a:prstGeom prst="rect">
            <a:avLst/>
          </a:prstGeom>
        </p:spPr>
        <p:txBody>
          <a:bodyPr wrap="square" lIns="0" tIns="0" rIns="0" bIns="0">
            <a:spAutoFit/>
          </a:bodyPr>
          <a:lstStyle>
            <a:lvl1pPr>
              <a:defRPr sz="900" b="0" i="0">
                <a:solidFill>
                  <a:schemeClr val="tx1"/>
                </a:solidFill>
                <a:latin typeface="Arial"/>
                <a:cs typeface="Arial"/>
              </a:defRPr>
            </a:lvl1pPr>
          </a:lstStyle>
          <a:p>
            <a:pPr marL="88900">
              <a:lnSpc>
                <a:spcPts val="1010"/>
              </a:lnSpc>
            </a:pPr>
            <a:fld id="{81D60167-4931-47E6-BA6A-407CBD079E47}" type="slidenum">
              <a:rPr spc="-5" dirty="0"/>
              <a:pPr marL="88900">
                <a:lnSpc>
                  <a:spcPts val="1010"/>
                </a:lnSpc>
              </a:pPr>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82"/>
            <a:ext cx="9906000" cy="6857518"/>
          </a:xfrm>
          <a:prstGeom prst="rect">
            <a:avLst/>
          </a:prstGeom>
          <a:blipFill>
            <a:blip r:embed="rId2">
              <a:duotone>
                <a:schemeClr val="accent5">
                  <a:shade val="45000"/>
                  <a:satMod val="135000"/>
                </a:schemeClr>
                <a:prstClr val="white"/>
              </a:duotone>
              <a:lum bright="-33000"/>
            </a:blip>
            <a:stretch>
              <a:fillRect/>
            </a:stretch>
          </a:blipFill>
        </p:spPr>
        <p:txBody>
          <a:bodyPr wrap="square" lIns="0" tIns="0" rIns="0" bIns="0" rtlCol="0"/>
          <a:lstStyle/>
          <a:p>
            <a:endParaRPr/>
          </a:p>
        </p:txBody>
      </p:sp>
      <p:sp>
        <p:nvSpPr>
          <p:cNvPr id="6" name="object 6"/>
          <p:cNvSpPr txBox="1"/>
          <p:nvPr/>
        </p:nvSpPr>
        <p:spPr>
          <a:xfrm>
            <a:off x="990600" y="1330672"/>
            <a:ext cx="7924800" cy="4154984"/>
          </a:xfrm>
          <a:prstGeom prst="rect">
            <a:avLst/>
          </a:prstGeom>
        </p:spPr>
        <p:txBody>
          <a:bodyPr vert="horz" wrap="square" lIns="0" tIns="0" rIns="0" bIns="0" rtlCol="0">
            <a:spAutoFit/>
          </a:bodyPr>
          <a:lstStyle/>
          <a:p>
            <a:pPr marL="6777" algn="ctr">
              <a:lnSpc>
                <a:spcPts val="1849"/>
              </a:lnSpc>
              <a:spcAft>
                <a:spcPts val="600"/>
              </a:spcAft>
            </a:pPr>
            <a:endParaRPr lang="en-US" sz="4000" b="1" spc="-3" dirty="0" smtClean="0">
              <a:solidFill>
                <a:srgbClr val="FFFFFF"/>
              </a:solidFill>
              <a:latin typeface="+mj-lt"/>
              <a:cs typeface="Arial"/>
            </a:endParaRPr>
          </a:p>
          <a:p>
            <a:pPr marL="6777" algn="ctr">
              <a:lnSpc>
                <a:spcPts val="1849"/>
              </a:lnSpc>
              <a:spcAft>
                <a:spcPts val="600"/>
              </a:spcAft>
            </a:pPr>
            <a:r>
              <a:rPr lang="en-US" sz="4000" b="1" spc="-3" dirty="0" smtClean="0">
                <a:solidFill>
                  <a:srgbClr val="FFFFFF"/>
                </a:solidFill>
                <a:latin typeface="+mj-lt"/>
                <a:cs typeface="Arial"/>
              </a:rPr>
              <a:t>Network for connecting robots, </a:t>
            </a:r>
          </a:p>
          <a:p>
            <a:pPr marL="6777" algn="ctr">
              <a:lnSpc>
                <a:spcPts val="1849"/>
              </a:lnSpc>
              <a:spcAft>
                <a:spcPts val="600"/>
              </a:spcAft>
            </a:pPr>
            <a:endParaRPr lang="en-US" sz="4000" b="1" spc="-3" dirty="0" smtClean="0">
              <a:solidFill>
                <a:srgbClr val="FFFFFF"/>
              </a:solidFill>
              <a:latin typeface="+mj-lt"/>
              <a:cs typeface="Arial"/>
            </a:endParaRPr>
          </a:p>
          <a:p>
            <a:pPr marL="6777" algn="ctr">
              <a:lnSpc>
                <a:spcPts val="1849"/>
              </a:lnSpc>
              <a:spcAft>
                <a:spcPts val="600"/>
              </a:spcAft>
            </a:pPr>
            <a:r>
              <a:rPr lang="en-US" sz="4000" b="1" spc="-3" dirty="0" smtClean="0">
                <a:solidFill>
                  <a:srgbClr val="FFFFFF"/>
                </a:solidFill>
                <a:latin typeface="+mj-lt"/>
                <a:cs typeface="Arial"/>
              </a:rPr>
              <a:t>sensors, drones, unmanned surface </a:t>
            </a:r>
          </a:p>
          <a:p>
            <a:pPr marL="6777" algn="ctr">
              <a:lnSpc>
                <a:spcPts val="1849"/>
              </a:lnSpc>
              <a:spcAft>
                <a:spcPts val="600"/>
              </a:spcAft>
            </a:pPr>
            <a:endParaRPr lang="en-US" sz="4000" b="1" spc="-3" dirty="0" smtClean="0">
              <a:solidFill>
                <a:srgbClr val="FFFFFF"/>
              </a:solidFill>
              <a:latin typeface="+mj-lt"/>
              <a:cs typeface="Arial"/>
            </a:endParaRPr>
          </a:p>
          <a:p>
            <a:pPr marL="6777" algn="ctr">
              <a:lnSpc>
                <a:spcPts val="1849"/>
              </a:lnSpc>
              <a:spcAft>
                <a:spcPts val="600"/>
              </a:spcAft>
            </a:pPr>
            <a:r>
              <a:rPr lang="en-US" sz="4000" b="1" spc="-3" dirty="0" smtClean="0">
                <a:solidFill>
                  <a:srgbClr val="FFFFFF"/>
                </a:solidFill>
                <a:latin typeface="+mj-lt"/>
                <a:cs typeface="Arial"/>
              </a:rPr>
              <a:t>and underwater vehicles</a:t>
            </a:r>
          </a:p>
          <a:p>
            <a:pPr marL="6777" algn="ctr">
              <a:lnSpc>
                <a:spcPts val="1849"/>
              </a:lnSpc>
              <a:spcAft>
                <a:spcPts val="600"/>
              </a:spcAft>
            </a:pPr>
            <a:r>
              <a:rPr lang="en-US" sz="4000" b="1" spc="-3" dirty="0" smtClean="0">
                <a:solidFill>
                  <a:srgbClr val="FFFFFF"/>
                </a:solidFill>
                <a:latin typeface="+mj-lt"/>
                <a:cs typeface="Arial"/>
              </a:rPr>
              <a:t> </a:t>
            </a:r>
          </a:p>
          <a:p>
            <a:pPr marL="6777" algn="ctr">
              <a:lnSpc>
                <a:spcPts val="1849"/>
              </a:lnSpc>
              <a:spcAft>
                <a:spcPts val="600"/>
              </a:spcAft>
            </a:pPr>
            <a:r>
              <a:rPr lang="en-US" sz="4000" b="1" spc="-3" dirty="0" smtClean="0">
                <a:solidFill>
                  <a:srgbClr val="FFFFFF"/>
                </a:solidFill>
                <a:latin typeface="+mj-lt"/>
                <a:cs typeface="Arial"/>
              </a:rPr>
              <a:t>in Oil &amp; Gas Industry:</a:t>
            </a:r>
          </a:p>
          <a:p>
            <a:pPr marL="6777" algn="ctr">
              <a:lnSpc>
                <a:spcPts val="1849"/>
              </a:lnSpc>
              <a:spcAft>
                <a:spcPts val="600"/>
              </a:spcAft>
            </a:pPr>
            <a:endParaRPr lang="en-US" sz="4000" b="1" spc="-3" dirty="0" smtClean="0">
              <a:solidFill>
                <a:srgbClr val="FFFFFF"/>
              </a:solidFill>
              <a:latin typeface="+mj-lt"/>
              <a:cs typeface="Arial"/>
            </a:endParaRPr>
          </a:p>
          <a:p>
            <a:pPr marL="6777" algn="ctr">
              <a:lnSpc>
                <a:spcPts val="1849"/>
              </a:lnSpc>
              <a:spcAft>
                <a:spcPts val="1200"/>
              </a:spcAft>
              <a:buFont typeface="Arial" pitchFamily="34" charset="0"/>
              <a:buChar char="•"/>
            </a:pPr>
            <a:r>
              <a:rPr lang="en-US" sz="3000" spc="-3" dirty="0" smtClean="0">
                <a:solidFill>
                  <a:srgbClr val="FFFFFF"/>
                </a:solidFill>
                <a:latin typeface="Arial" pitchFamily="34" charset="0"/>
                <a:cs typeface="Arial" pitchFamily="34" charset="0"/>
              </a:rPr>
              <a:t> on the ground</a:t>
            </a:r>
          </a:p>
          <a:p>
            <a:pPr marL="6777" algn="ctr">
              <a:lnSpc>
                <a:spcPts val="1849"/>
              </a:lnSpc>
              <a:spcAft>
                <a:spcPts val="1200"/>
              </a:spcAft>
              <a:buFont typeface="Arial" pitchFamily="34" charset="0"/>
              <a:buChar char="•"/>
            </a:pPr>
            <a:r>
              <a:rPr lang="en-US" sz="3000" spc="-3" dirty="0" smtClean="0">
                <a:solidFill>
                  <a:srgbClr val="FFFFFF"/>
                </a:solidFill>
                <a:latin typeface="Arial" pitchFamily="34" charset="0"/>
                <a:cs typeface="Arial" pitchFamily="34" charset="0"/>
              </a:rPr>
              <a:t> in the air</a:t>
            </a:r>
          </a:p>
          <a:p>
            <a:pPr marL="6777" algn="ctr">
              <a:lnSpc>
                <a:spcPts val="1849"/>
              </a:lnSpc>
              <a:spcAft>
                <a:spcPts val="1200"/>
              </a:spcAft>
              <a:buFont typeface="Arial" pitchFamily="34" charset="0"/>
              <a:buChar char="•"/>
            </a:pPr>
            <a:r>
              <a:rPr lang="en-US" sz="3000" spc="-3" dirty="0" smtClean="0">
                <a:solidFill>
                  <a:srgbClr val="FFFFFF"/>
                </a:solidFill>
                <a:latin typeface="Arial" pitchFamily="34" charset="0"/>
                <a:cs typeface="Arial" pitchFamily="34" charset="0"/>
              </a:rPr>
              <a:t> on the water surface</a:t>
            </a:r>
          </a:p>
          <a:p>
            <a:pPr marL="6777" algn="ctr">
              <a:lnSpc>
                <a:spcPts val="1849"/>
              </a:lnSpc>
              <a:spcAft>
                <a:spcPts val="1200"/>
              </a:spcAft>
              <a:buFont typeface="Arial" pitchFamily="34" charset="0"/>
              <a:buChar char="•"/>
            </a:pPr>
            <a:r>
              <a:rPr lang="en-US" sz="3000" spc="-3" dirty="0" smtClean="0">
                <a:solidFill>
                  <a:srgbClr val="FFFFFF"/>
                </a:solidFill>
                <a:latin typeface="Arial" pitchFamily="34" charset="0"/>
                <a:cs typeface="Arial" pitchFamily="34" charset="0"/>
              </a:rPr>
              <a:t> underwater</a:t>
            </a:r>
            <a:endParaRPr lang="ru-RU" sz="3000" spc="-3" dirty="0" smtClean="0">
              <a:solidFill>
                <a:srgbClr val="FFFFFF"/>
              </a:solidFill>
              <a:latin typeface="Arial" pitchFamily="34" charset="0"/>
              <a:cs typeface="Arial" pitchFamily="34" charset="0"/>
            </a:endParaRPr>
          </a:p>
        </p:txBody>
      </p:sp>
      <p:sp>
        <p:nvSpPr>
          <p:cNvPr id="5" name="object 5"/>
          <p:cNvSpPr txBox="1"/>
          <p:nvPr/>
        </p:nvSpPr>
        <p:spPr>
          <a:xfrm>
            <a:off x="3200400" y="6276201"/>
            <a:ext cx="3733800" cy="307777"/>
          </a:xfrm>
          <a:prstGeom prst="rect">
            <a:avLst/>
          </a:prstGeom>
        </p:spPr>
        <p:txBody>
          <a:bodyPr vert="horz" wrap="square" lIns="0" tIns="0" rIns="0" bIns="0" rtlCol="0">
            <a:spAutoFit/>
          </a:bodyPr>
          <a:lstStyle/>
          <a:p>
            <a:pPr marL="6777" algn="ctr"/>
            <a:r>
              <a:rPr sz="2000" b="1" spc="-3" smtClean="0">
                <a:solidFill>
                  <a:srgbClr val="FFFFFF"/>
                </a:solidFill>
                <a:latin typeface="Arial"/>
                <a:cs typeface="Arial"/>
              </a:rPr>
              <a:t>201</a:t>
            </a:r>
            <a:r>
              <a:rPr lang="en-US" sz="2000" b="1" spc="-3" dirty="0" smtClean="0">
                <a:solidFill>
                  <a:srgbClr val="FFFFFF"/>
                </a:solidFill>
                <a:latin typeface="Arial"/>
                <a:cs typeface="Arial"/>
              </a:rPr>
              <a:t>7</a:t>
            </a:r>
            <a:endParaRPr lang="ru-RU" sz="2000" b="1" spc="-24" dirty="0" smtClean="0">
              <a:solidFill>
                <a:srgbClr val="FFFFFF"/>
              </a:solidFill>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520" y="89915"/>
            <a:ext cx="8988958" cy="369332"/>
          </a:xfrm>
        </p:spPr>
        <p:txBody>
          <a:bodyPr/>
          <a:lstStyle/>
          <a:p>
            <a:r>
              <a:rPr lang="en-US" dirty="0" smtClean="0"/>
              <a:t>About us </a:t>
            </a:r>
            <a:endParaRPr lang="ru-RU" dirty="0"/>
          </a:p>
        </p:txBody>
      </p:sp>
      <p:sp>
        <p:nvSpPr>
          <p:cNvPr id="5" name="Прямоугольник 4"/>
          <p:cNvSpPr/>
          <p:nvPr/>
        </p:nvSpPr>
        <p:spPr>
          <a:xfrm>
            <a:off x="457200" y="1295400"/>
            <a:ext cx="8991600" cy="3323987"/>
          </a:xfrm>
          <a:prstGeom prst="rect">
            <a:avLst/>
          </a:prstGeom>
        </p:spPr>
        <p:txBody>
          <a:bodyPr wrap="square">
            <a:spAutoFit/>
          </a:bodyPr>
          <a:lstStyle/>
          <a:p>
            <a:r>
              <a:rPr lang="en-US" sz="1400" dirty="0" smtClean="0">
                <a:latin typeface="Arial" pitchFamily="34" charset="0"/>
                <a:cs typeface="Arial" pitchFamily="34" charset="0"/>
              </a:rPr>
              <a:t>Genesys Technologies LTD  is a team of top specialists in the field of wireless communications, cybersecurity and unmanned systems</a:t>
            </a:r>
            <a:r>
              <a:rPr lang="ru-RU" sz="1400" dirty="0" smtClean="0">
                <a:latin typeface="Arial" pitchFamily="34" charset="0"/>
                <a:cs typeface="Arial" pitchFamily="34" charset="0"/>
              </a:rPr>
              <a:t>.</a:t>
            </a:r>
          </a:p>
          <a:p>
            <a:r>
              <a:rPr lang="en-US" sz="1400" dirty="0" smtClean="0">
                <a:latin typeface="Arial" pitchFamily="34" charset="0"/>
                <a:cs typeface="Arial" pitchFamily="34" charset="0"/>
              </a:rPr>
              <a:t> </a:t>
            </a:r>
            <a:r>
              <a:rPr lang="ru-RU" sz="1400" dirty="0" smtClean="0">
                <a:latin typeface="Arial" pitchFamily="34" charset="0"/>
                <a:cs typeface="Arial" pitchFamily="34" charset="0"/>
              </a:rPr>
              <a:t> </a:t>
            </a:r>
          </a:p>
          <a:p>
            <a:r>
              <a:rPr lang="en-US" sz="1400" dirty="0" smtClean="0">
                <a:latin typeface="Arial" pitchFamily="34" charset="0"/>
                <a:cs typeface="Arial" pitchFamily="34" charset="0"/>
              </a:rPr>
              <a:t>During many we are closely working with</a:t>
            </a:r>
            <a:r>
              <a:rPr lang="ru-RU" sz="1400" dirty="0" smtClean="0">
                <a:latin typeface="Arial" pitchFamily="34" charset="0"/>
                <a:cs typeface="Arial" pitchFamily="34" charset="0"/>
              </a:rPr>
              <a:t>:</a:t>
            </a:r>
          </a:p>
          <a:p>
            <a:r>
              <a:rPr lang="ru-RU" sz="1400" dirty="0" smtClean="0">
                <a:latin typeface="Arial" pitchFamily="34" charset="0"/>
                <a:cs typeface="Arial" pitchFamily="34" charset="0"/>
              </a:rPr>
              <a:t> </a:t>
            </a:r>
          </a:p>
          <a:p>
            <a:pPr lvl="0">
              <a:buFont typeface="Arial" pitchFamily="34" charset="0"/>
              <a:buChar char="•"/>
            </a:pPr>
            <a:r>
              <a:rPr lang="en-US" sz="1400" b="1" dirty="0" smtClean="0">
                <a:latin typeface="Arial" pitchFamily="34" charset="0"/>
                <a:cs typeface="Arial" pitchFamily="34" charset="0"/>
              </a:rPr>
              <a:t> FCC</a:t>
            </a:r>
            <a:r>
              <a:rPr lang="ru-RU" sz="1400" b="1" dirty="0" smtClean="0">
                <a:latin typeface="Arial" pitchFamily="34" charset="0"/>
                <a:cs typeface="Arial" pitchFamily="34" charset="0"/>
              </a:rPr>
              <a:t>: </a:t>
            </a:r>
            <a:r>
              <a:rPr lang="en-US" sz="1400" dirty="0" smtClean="0">
                <a:latin typeface="Arial" pitchFamily="34" charset="0"/>
                <a:cs typeface="Arial" pitchFamily="34" charset="0"/>
              </a:rPr>
              <a:t>Federal Communications Committee</a:t>
            </a:r>
            <a:endParaRPr lang="ru-RU" sz="1400" dirty="0" smtClean="0">
              <a:latin typeface="Arial" pitchFamily="34" charset="0"/>
              <a:cs typeface="Arial" pitchFamily="34" charset="0"/>
            </a:endParaRPr>
          </a:p>
          <a:p>
            <a:pPr lvl="0">
              <a:buFont typeface="Arial" pitchFamily="34" charset="0"/>
              <a:buChar char="•"/>
            </a:pPr>
            <a:r>
              <a:rPr lang="en-US" sz="1400" b="1" dirty="0" smtClean="0">
                <a:latin typeface="Arial" pitchFamily="34" charset="0"/>
                <a:cs typeface="Arial" pitchFamily="34" charset="0"/>
              </a:rPr>
              <a:t> FAA</a:t>
            </a:r>
            <a:r>
              <a:rPr lang="ru-RU" sz="1400" b="1" dirty="0" smtClean="0">
                <a:latin typeface="Arial" pitchFamily="34" charset="0"/>
                <a:cs typeface="Arial" pitchFamily="34" charset="0"/>
              </a:rPr>
              <a:t>:</a:t>
            </a:r>
            <a:r>
              <a:rPr lang="en-US" sz="1400" b="1" dirty="0" smtClean="0">
                <a:latin typeface="Arial" pitchFamily="34" charset="0"/>
                <a:cs typeface="Arial" pitchFamily="34" charset="0"/>
              </a:rPr>
              <a:t> </a:t>
            </a:r>
            <a:r>
              <a:rPr lang="en-US" sz="1400" dirty="0" smtClean="0">
                <a:latin typeface="Arial" pitchFamily="34" charset="0"/>
                <a:cs typeface="Arial" pitchFamily="34" charset="0"/>
              </a:rPr>
              <a:t>Federal Aviation Administration</a:t>
            </a:r>
            <a:endParaRPr lang="ru-RU" sz="1400" dirty="0" smtClean="0">
              <a:latin typeface="Arial" pitchFamily="34" charset="0"/>
              <a:cs typeface="Arial" pitchFamily="34" charset="0"/>
            </a:endParaRPr>
          </a:p>
          <a:p>
            <a:pPr lvl="0">
              <a:buFont typeface="Arial" pitchFamily="34" charset="0"/>
              <a:buChar char="•"/>
            </a:pPr>
            <a:r>
              <a:rPr lang="en-US" sz="1400" b="1" dirty="0" smtClean="0">
                <a:latin typeface="Arial" pitchFamily="34" charset="0"/>
                <a:cs typeface="Arial" pitchFamily="34" charset="0"/>
              </a:rPr>
              <a:t> DARPA</a:t>
            </a:r>
            <a:r>
              <a:rPr lang="en-US" sz="1400" dirty="0" smtClean="0">
                <a:latin typeface="Arial" pitchFamily="34" charset="0"/>
                <a:cs typeface="Arial" pitchFamily="34" charset="0"/>
              </a:rPr>
              <a:t>: Defense Advanced Research Projects Agency</a:t>
            </a:r>
            <a:endParaRPr lang="ru-RU" sz="1400" dirty="0" smtClean="0">
              <a:latin typeface="Arial" pitchFamily="34" charset="0"/>
              <a:cs typeface="Arial" pitchFamily="34" charset="0"/>
            </a:endParaRPr>
          </a:p>
          <a:p>
            <a:pPr lvl="0">
              <a:buFont typeface="Arial" pitchFamily="34" charset="0"/>
              <a:buChar char="•"/>
            </a:pPr>
            <a:r>
              <a:rPr lang="en-US" sz="1400" dirty="0" smtClean="0">
                <a:latin typeface="Arial" pitchFamily="34" charset="0"/>
                <a:cs typeface="Arial" pitchFamily="34" charset="0"/>
              </a:rPr>
              <a:t> </a:t>
            </a:r>
            <a:r>
              <a:rPr lang="en-US" sz="1400" b="1" dirty="0" smtClean="0">
                <a:latin typeface="Arial" pitchFamily="34" charset="0"/>
                <a:cs typeface="Arial" pitchFamily="34" charset="0"/>
              </a:rPr>
              <a:t>DOD: </a:t>
            </a:r>
            <a:r>
              <a:rPr lang="en-US" sz="1400" dirty="0" smtClean="0">
                <a:latin typeface="Arial" pitchFamily="34" charset="0"/>
                <a:cs typeface="Arial" pitchFamily="34" charset="0"/>
              </a:rPr>
              <a:t>Department of Defense</a:t>
            </a:r>
            <a:endParaRPr lang="ru-RU" sz="1400" dirty="0" smtClean="0">
              <a:latin typeface="Arial" pitchFamily="34" charset="0"/>
              <a:cs typeface="Arial" pitchFamily="34" charset="0"/>
            </a:endParaRPr>
          </a:p>
          <a:p>
            <a:pPr lvl="0">
              <a:buFont typeface="Arial" pitchFamily="34" charset="0"/>
              <a:buChar char="•"/>
            </a:pPr>
            <a:r>
              <a:rPr lang="en-US" sz="1400" dirty="0" smtClean="0">
                <a:latin typeface="Arial" pitchFamily="34" charset="0"/>
                <a:cs typeface="Arial" pitchFamily="34" charset="0"/>
              </a:rPr>
              <a:t> </a:t>
            </a:r>
            <a:r>
              <a:rPr lang="en-US" sz="1400" b="1" dirty="0" smtClean="0">
                <a:latin typeface="Arial" pitchFamily="34" charset="0"/>
                <a:cs typeface="Arial" pitchFamily="34" charset="0"/>
              </a:rPr>
              <a:t>US Congress</a:t>
            </a:r>
          </a:p>
          <a:p>
            <a:pPr>
              <a:buFont typeface="Arial" pitchFamily="34" charset="0"/>
              <a:buChar char="•"/>
            </a:pPr>
            <a:r>
              <a:rPr lang="ru-RU" sz="1400" dirty="0" smtClean="0">
                <a:latin typeface="Arial" pitchFamily="34" charset="0"/>
                <a:cs typeface="Arial" pitchFamily="34" charset="0"/>
              </a:rPr>
              <a:t> </a:t>
            </a:r>
            <a:r>
              <a:rPr lang="en-US" sz="1400" b="1" dirty="0" smtClean="0">
                <a:latin typeface="Arial" pitchFamily="34" charset="0"/>
                <a:cs typeface="Arial" pitchFamily="34" charset="0"/>
              </a:rPr>
              <a:t>UN project office on governance</a:t>
            </a:r>
          </a:p>
          <a:p>
            <a:pPr lvl="0">
              <a:buFont typeface="Arial" pitchFamily="34" charset="0"/>
              <a:buChar char="•"/>
            </a:pPr>
            <a:endParaRPr lang="ru-RU" sz="1400" dirty="0" smtClean="0">
              <a:latin typeface="Arial" pitchFamily="34" charset="0"/>
              <a:cs typeface="Arial" pitchFamily="34" charset="0"/>
            </a:endParaRPr>
          </a:p>
          <a:p>
            <a:pPr lvl="0"/>
            <a:endParaRPr lang="en-US" sz="1400" dirty="0" smtClean="0">
              <a:latin typeface="Arial" pitchFamily="34" charset="0"/>
              <a:cs typeface="Arial" pitchFamily="34" charset="0"/>
            </a:endParaRPr>
          </a:p>
          <a:p>
            <a:pPr lvl="0"/>
            <a:endParaRPr lang="en-US" sz="1400" dirty="0" smtClean="0">
              <a:latin typeface="Arial" pitchFamily="34" charset="0"/>
              <a:cs typeface="Arial" pitchFamily="34" charset="0"/>
            </a:endParaRPr>
          </a:p>
          <a:p>
            <a:pPr fontAlgn="base"/>
            <a:endParaRPr lang="en-US" sz="14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520" y="89915"/>
            <a:ext cx="9142680" cy="677108"/>
          </a:xfrm>
        </p:spPr>
        <p:txBody>
          <a:bodyPr/>
          <a:lstStyle/>
          <a:p>
            <a:r>
              <a:rPr lang="en-US" sz="2200" dirty="0" smtClean="0"/>
              <a:t>Wireless equipment and networks on the market have some serious disadvantages</a:t>
            </a:r>
            <a:endParaRPr lang="ru-RU" sz="2200" dirty="0"/>
          </a:p>
        </p:txBody>
      </p:sp>
      <p:sp>
        <p:nvSpPr>
          <p:cNvPr id="6" name="Rectangle 1"/>
          <p:cNvSpPr>
            <a:spLocks noChangeArrowheads="1"/>
          </p:cNvSpPr>
          <p:nvPr/>
        </p:nvSpPr>
        <p:spPr bwMode="auto">
          <a:xfrm>
            <a:off x="381000" y="1524000"/>
            <a:ext cx="3810000" cy="45089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buClrTx/>
              <a:buSzTx/>
              <a:tabLst/>
            </a:pPr>
            <a:r>
              <a:rPr kumimoji="0" lang="en-US" sz="15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All mobile networks on the market </a:t>
            </a:r>
            <a:r>
              <a:rPr kumimoji="0" lang="ru-RU" sz="1500" b="0" i="0" u="none" strike="noStrike" cap="none" normalizeH="0" dirty="0" smtClean="0">
                <a:ln>
                  <a:noFill/>
                </a:ln>
                <a:solidFill>
                  <a:srgbClr val="222222"/>
                </a:solidFill>
                <a:effectLst/>
                <a:latin typeface="Arial" pitchFamily="34" charset="0"/>
                <a:ea typeface="Times New Roman" pitchFamily="18" charset="0"/>
                <a:cs typeface="Arial" pitchFamily="34" charset="0"/>
              </a:rPr>
              <a:t>(3</a:t>
            </a:r>
            <a:r>
              <a:rPr kumimoji="0" lang="en-US" sz="1500" b="0" i="0" u="none" strike="noStrike" cap="none" normalizeH="0" dirty="0" smtClean="0">
                <a:ln>
                  <a:noFill/>
                </a:ln>
                <a:solidFill>
                  <a:srgbClr val="222222"/>
                </a:solidFill>
                <a:effectLst/>
                <a:latin typeface="Arial" pitchFamily="34" charset="0"/>
                <a:ea typeface="Times New Roman" pitchFamily="18" charset="0"/>
                <a:cs typeface="Arial" pitchFamily="34" charset="0"/>
              </a:rPr>
              <a:t>G, 4G, LTE, Wi-Fi, etc.</a:t>
            </a:r>
            <a:r>
              <a:rPr kumimoji="0" lang="ru-RU" sz="1500" b="0" i="0" u="none" strike="noStrike" cap="none" normalizeH="0" dirty="0" smtClean="0">
                <a:ln>
                  <a:noFill/>
                </a:ln>
                <a:solidFill>
                  <a:srgbClr val="222222"/>
                </a:solidFill>
                <a:effectLst/>
                <a:latin typeface="Arial" pitchFamily="34" charset="0"/>
                <a:ea typeface="Times New Roman" pitchFamily="18" charset="0"/>
                <a:cs typeface="Arial" pitchFamily="34" charset="0"/>
              </a:rPr>
              <a:t>)</a:t>
            </a:r>
            <a:r>
              <a:rPr kumimoji="0" lang="en-US" sz="1500" b="0" i="0" u="none" strike="noStrike" cap="none" normalizeH="0" dirty="0" smtClean="0">
                <a:ln>
                  <a:noFill/>
                </a:ln>
                <a:solidFill>
                  <a:srgbClr val="222222"/>
                </a:solidFill>
                <a:effectLst/>
                <a:latin typeface="Arial" pitchFamily="34" charset="0"/>
                <a:ea typeface="Times New Roman" pitchFamily="18" charset="0"/>
                <a:cs typeface="Arial" pitchFamily="34" charset="0"/>
              </a:rPr>
              <a:t> </a:t>
            </a:r>
            <a:r>
              <a:rPr lang="en-US" sz="1500" dirty="0" smtClean="0">
                <a:solidFill>
                  <a:srgbClr val="222222"/>
                </a:solidFill>
                <a:latin typeface="Arial" pitchFamily="34" charset="0"/>
                <a:ea typeface="Times New Roman" pitchFamily="18" charset="0"/>
                <a:cs typeface="Arial" pitchFamily="34" charset="0"/>
              </a:rPr>
              <a:t>operate in</a:t>
            </a:r>
            <a:r>
              <a:rPr kumimoji="0" lang="ru-RU" sz="1500" b="0" i="0" u="none" strike="noStrike" cap="none" normalizeH="0" dirty="0" smtClean="0">
                <a:ln>
                  <a:noFill/>
                </a:ln>
                <a:solidFill>
                  <a:srgbClr val="222222"/>
                </a:solidFill>
                <a:effectLst/>
                <a:latin typeface="Arial" pitchFamily="34" charset="0"/>
                <a:ea typeface="Times New Roman" pitchFamily="18" charset="0"/>
                <a:cs typeface="Arial" pitchFamily="34" charset="0"/>
              </a:rPr>
              <a:t> </a:t>
            </a:r>
            <a:r>
              <a:rPr lang="en-US" sz="1500" dirty="0" smtClean="0">
                <a:solidFill>
                  <a:srgbClr val="222222"/>
                </a:solidFill>
                <a:latin typeface="Arial" pitchFamily="34" charset="0"/>
                <a:ea typeface="Times New Roman" pitchFamily="18" charset="0"/>
                <a:cs typeface="Arial" pitchFamily="34" charset="0"/>
              </a:rPr>
              <a:t>UHF spectrum (frequencies above 430 MHz) and </a:t>
            </a:r>
            <a:r>
              <a:rPr lang="en-US" sz="1500" b="1" dirty="0" smtClean="0">
                <a:solidFill>
                  <a:srgbClr val="222222"/>
                </a:solidFill>
                <a:latin typeface="Arial" pitchFamily="34" charset="0"/>
                <a:ea typeface="Times New Roman" pitchFamily="18" charset="0"/>
                <a:cs typeface="Arial" pitchFamily="34" charset="0"/>
              </a:rPr>
              <a:t>have some serious disadvantages</a:t>
            </a:r>
            <a:r>
              <a:rPr lang="en-US" sz="1500" dirty="0" smtClean="0">
                <a:solidFill>
                  <a:srgbClr val="222222"/>
                </a:solidFill>
                <a:latin typeface="Arial" pitchFamily="34" charset="0"/>
                <a:ea typeface="Times New Roman" pitchFamily="18" charset="0"/>
                <a:cs typeface="Arial" pitchFamily="34" charset="0"/>
              </a:rPr>
              <a:t>:</a:t>
            </a:r>
          </a:p>
          <a:p>
            <a:pPr marL="0" marR="0" lvl="0" indent="0" algn="l" defTabSz="914400" rtl="0" eaLnBrk="1" fontAlgn="base" latinLnBrk="0" hangingPunct="1">
              <a:lnSpc>
                <a:spcPct val="100000"/>
              </a:lnSpc>
              <a:spcBef>
                <a:spcPct val="0"/>
              </a:spcBef>
              <a:buClrTx/>
              <a:buSzTx/>
              <a:tabLst/>
            </a:pPr>
            <a:r>
              <a:rPr lang="en-US" sz="1500" dirty="0" smtClean="0">
                <a:solidFill>
                  <a:srgbClr val="222222"/>
                </a:solidFill>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buClrTx/>
              <a:buSzTx/>
              <a:buFont typeface="Arial" pitchFamily="34" charset="0"/>
              <a:buChar char="•"/>
              <a:tabLst/>
            </a:pPr>
            <a:r>
              <a:rPr lang="en-US" sz="1500" dirty="0" smtClean="0">
                <a:solidFill>
                  <a:srgbClr val="222222"/>
                </a:solidFill>
                <a:latin typeface="Arial" pitchFamily="34" charset="0"/>
                <a:ea typeface="Times New Roman" pitchFamily="18" charset="0"/>
                <a:cs typeface="Arial" pitchFamily="34" charset="0"/>
              </a:rPr>
              <a:t> </a:t>
            </a:r>
            <a:r>
              <a:rPr lang="en-US" sz="1500" b="1" dirty="0" smtClean="0">
                <a:solidFill>
                  <a:srgbClr val="222222"/>
                </a:solidFill>
                <a:latin typeface="Arial" pitchFamily="34" charset="0"/>
                <a:ea typeface="Times New Roman" pitchFamily="18" charset="0"/>
                <a:cs typeface="Arial" pitchFamily="34" charset="0"/>
              </a:rPr>
              <a:t>short range: </a:t>
            </a:r>
            <a:r>
              <a:rPr lang="en-US" sz="1500" dirty="0" smtClean="0">
                <a:solidFill>
                  <a:srgbClr val="222222"/>
                </a:solidFill>
                <a:latin typeface="Arial" pitchFamily="34" charset="0"/>
                <a:ea typeface="Times New Roman" pitchFamily="18" charset="0"/>
                <a:cs typeface="Arial" pitchFamily="34" charset="0"/>
              </a:rPr>
              <a:t>usually the radius of coverage of UHF transceivers is about</a:t>
            </a:r>
            <a:r>
              <a:rPr lang="ru-RU" sz="1500" dirty="0" smtClean="0">
                <a:solidFill>
                  <a:srgbClr val="222222"/>
                </a:solidFill>
                <a:latin typeface="Arial" pitchFamily="34" charset="0"/>
                <a:ea typeface="Times New Roman" pitchFamily="18" charset="0"/>
                <a:cs typeface="Arial" pitchFamily="34" charset="0"/>
              </a:rPr>
              <a:t> </a:t>
            </a:r>
            <a:r>
              <a:rPr kumimoji="0" lang="en-US" sz="15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3</a:t>
            </a:r>
            <a:r>
              <a:rPr kumimoji="0" lang="en-US" sz="1500" b="1" i="0" u="none" strike="noStrike" cap="none" normalizeH="0" dirty="0" smtClean="0">
                <a:ln>
                  <a:noFill/>
                </a:ln>
                <a:solidFill>
                  <a:srgbClr val="222222"/>
                </a:solidFill>
                <a:effectLst/>
                <a:latin typeface="Arial" pitchFamily="34" charset="0"/>
                <a:ea typeface="Times New Roman" pitchFamily="18" charset="0"/>
                <a:cs typeface="Arial" pitchFamily="34" charset="0"/>
              </a:rPr>
              <a:t> - 10</a:t>
            </a:r>
            <a:r>
              <a:rPr kumimoji="0" lang="en-US" sz="15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kilometers</a:t>
            </a:r>
            <a:r>
              <a:rPr kumimoji="0" lang="ru-RU" sz="15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a:t>
            </a:r>
            <a:r>
              <a:rPr kumimoji="0" lang="en-US" sz="1500" b="0" i="0" u="none" strike="noStrike" cap="none" normalizeH="0" dirty="0" smtClean="0">
                <a:ln>
                  <a:noFill/>
                </a:ln>
                <a:solidFill>
                  <a:srgbClr val="222222"/>
                </a:solidFill>
                <a:effectLst/>
                <a:latin typeface="Arial" pitchFamily="34" charset="0"/>
                <a:ea typeface="Times New Roman" pitchFamily="18" charset="0"/>
                <a:cs typeface="Arial" pitchFamily="34" charset="0"/>
              </a:rPr>
              <a:t> As an example, a circle with 3 km radius in the gulf of Mexico</a:t>
            </a:r>
            <a:r>
              <a:rPr kumimoji="0" lang="ru-RU" sz="15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a:t>
            </a:r>
            <a:endParaRPr kumimoji="0" lang="en-US" sz="15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buClrTx/>
              <a:buSzTx/>
              <a:buFont typeface="Arial" pitchFamily="34" charset="0"/>
              <a:buChar char="•"/>
              <a:tabLst/>
            </a:pPr>
            <a:endParaRPr lang="en-US" sz="1500" dirty="0" smtClean="0">
              <a:solidFill>
                <a:srgbClr val="222222"/>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buClrTx/>
              <a:buSzTx/>
              <a:buFont typeface="Arial" pitchFamily="34" charset="0"/>
              <a:buChar char="•"/>
              <a:tabLst/>
            </a:pPr>
            <a:r>
              <a:rPr kumimoji="0" lang="en-US" sz="15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a:t>
            </a:r>
            <a:r>
              <a:rPr kumimoji="0" lang="en-US" sz="15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totally unstable connectivity </a:t>
            </a:r>
            <a:r>
              <a:rPr kumimoji="0" lang="en-US" sz="15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(especially</a:t>
            </a:r>
            <a:r>
              <a:rPr kumimoji="0" lang="en-US" sz="1500" b="0" i="0" u="none" strike="noStrike" cap="none" normalizeH="0" dirty="0" smtClean="0">
                <a:ln>
                  <a:noFill/>
                </a:ln>
                <a:solidFill>
                  <a:srgbClr val="222222"/>
                </a:solidFill>
                <a:effectLst/>
                <a:latin typeface="Arial" pitchFamily="34" charset="0"/>
                <a:ea typeface="Times New Roman" pitchFamily="18" charset="0"/>
                <a:cs typeface="Arial" pitchFamily="34" charset="0"/>
              </a:rPr>
              <a:t> in bad weather</a:t>
            </a:r>
            <a:r>
              <a:rPr kumimoji="0" lang="en-US" sz="15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a:t>
            </a:r>
          </a:p>
          <a:p>
            <a:pPr marL="0" marR="0" lvl="0" indent="0" algn="l" defTabSz="914400" rtl="0" eaLnBrk="1" fontAlgn="base" latinLnBrk="0" hangingPunct="1">
              <a:lnSpc>
                <a:spcPct val="100000"/>
              </a:lnSpc>
              <a:spcBef>
                <a:spcPct val="0"/>
              </a:spcBef>
              <a:buClrTx/>
              <a:buSzTx/>
              <a:buFont typeface="Arial" pitchFamily="34" charset="0"/>
              <a:buChar char="•"/>
              <a:tabLst/>
            </a:pPr>
            <a:endParaRPr lang="en-US" sz="1500" dirty="0" smtClean="0">
              <a:solidFill>
                <a:srgbClr val="222222"/>
              </a:solidFill>
              <a:latin typeface="Arial" pitchFamily="34" charset="0"/>
              <a:ea typeface="Times New Roman" pitchFamily="18" charset="0"/>
              <a:cs typeface="Arial" pitchFamily="34" charset="0"/>
            </a:endParaRPr>
          </a:p>
          <a:p>
            <a:pPr lvl="0" fontAlgn="base">
              <a:spcBef>
                <a:spcPct val="0"/>
              </a:spcBef>
              <a:buFont typeface="Arial" pitchFamily="34" charset="0"/>
              <a:buChar char="•"/>
            </a:pPr>
            <a:r>
              <a:rPr lang="en-US" sz="1500" b="1" dirty="0" smtClean="0">
                <a:solidFill>
                  <a:srgbClr val="222222"/>
                </a:solidFill>
                <a:latin typeface="Arial" pitchFamily="34" charset="0"/>
                <a:ea typeface="Times New Roman" pitchFamily="18" charset="0"/>
                <a:cs typeface="Arial" pitchFamily="34" charset="0"/>
              </a:rPr>
              <a:t>  highly susceptible to hacking</a:t>
            </a:r>
            <a:endParaRPr kumimoji="0" lang="ru-RU" sz="15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buClrTx/>
              <a:buSzTx/>
              <a:tabLst/>
            </a:pPr>
            <a:endParaRPr kumimoji="0" lang="ru-RU" sz="15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buClrTx/>
              <a:buSzTx/>
              <a:buFont typeface="Arial" pitchFamily="34" charset="0"/>
              <a:buChar char="•"/>
              <a:tabLst/>
            </a:pPr>
            <a:r>
              <a:rPr lang="ru-RU" sz="1500" dirty="0" smtClean="0">
                <a:solidFill>
                  <a:srgbClr val="222222"/>
                </a:solidFill>
                <a:latin typeface="Arial" pitchFamily="34" charset="0"/>
                <a:ea typeface="Times New Roman" pitchFamily="18" charset="0"/>
                <a:cs typeface="Arial" pitchFamily="34" charset="0"/>
              </a:rPr>
              <a:t> </a:t>
            </a:r>
            <a:r>
              <a:rPr lang="en-US" sz="1500" dirty="0" smtClean="0">
                <a:solidFill>
                  <a:srgbClr val="222222"/>
                </a:solidFill>
                <a:latin typeface="Arial" pitchFamily="34" charset="0"/>
                <a:ea typeface="Times New Roman" pitchFamily="18" charset="0"/>
                <a:cs typeface="Arial" pitchFamily="34" charset="0"/>
              </a:rPr>
              <a:t> do not allow successful integration of drones, autonomous surface vehicles, etc. for commercial operations </a:t>
            </a:r>
            <a:endParaRPr kumimoji="0" lang="ru-RU" sz="15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600"/>
              </a:spcAft>
              <a:buClrTx/>
              <a:buSzTx/>
              <a:tabLst/>
            </a:pPr>
            <a:endParaRPr kumimoji="0" lang="ru-RU" sz="17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C:\Users\Мама-Папа\Google Диск\genesys\BP pics\For Gulf of Mexico\Deep Water Horizon 3 km.bmp"/>
          <p:cNvPicPr>
            <a:picLocks noChangeAspect="1" noChangeArrowheads="1"/>
          </p:cNvPicPr>
          <p:nvPr/>
        </p:nvPicPr>
        <p:blipFill>
          <a:blip r:embed="rId2"/>
          <a:srcRect/>
          <a:stretch>
            <a:fillRect/>
          </a:stretch>
        </p:blipFill>
        <p:spPr bwMode="auto">
          <a:xfrm>
            <a:off x="4364057" y="1676401"/>
            <a:ext cx="5160943" cy="403859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9915"/>
            <a:ext cx="9448800" cy="338554"/>
          </a:xfrm>
        </p:spPr>
        <p:txBody>
          <a:bodyPr/>
          <a:lstStyle/>
          <a:p>
            <a:r>
              <a:rPr lang="en-US" sz="2200" dirty="0" smtClean="0"/>
              <a:t>With new technologies networks can be drastically improved</a:t>
            </a:r>
            <a:endParaRPr lang="ru-RU" sz="2200" dirty="0"/>
          </a:p>
        </p:txBody>
      </p:sp>
      <p:sp>
        <p:nvSpPr>
          <p:cNvPr id="5" name="object 4"/>
          <p:cNvSpPr txBox="1"/>
          <p:nvPr/>
        </p:nvSpPr>
        <p:spPr>
          <a:xfrm>
            <a:off x="457200" y="457200"/>
            <a:ext cx="9066479" cy="492443"/>
          </a:xfrm>
          <a:prstGeom prst="rect">
            <a:avLst/>
          </a:prstGeom>
        </p:spPr>
        <p:txBody>
          <a:bodyPr vert="horz" wrap="square" lIns="0" tIns="0" rIns="0" bIns="0" rtlCol="0">
            <a:spAutoFit/>
          </a:bodyPr>
          <a:lstStyle/>
          <a:p>
            <a:pPr marL="12700"/>
            <a:r>
              <a:rPr lang="en-US" sz="1600" spc="-10" dirty="0" smtClean="0">
                <a:solidFill>
                  <a:srgbClr val="345682"/>
                </a:solidFill>
                <a:latin typeface="Arial"/>
                <a:cs typeface="Arial"/>
              </a:rPr>
              <a:t>Next generation antenna technologies allow creating mobile mesh-networks on HF &amp; VHF frequencies with long range up to 150 km communications and additional encryption on hardware level</a:t>
            </a:r>
            <a:endParaRPr sz="1600">
              <a:latin typeface="Arial"/>
              <a:cs typeface="Arial"/>
            </a:endParaRPr>
          </a:p>
        </p:txBody>
      </p:sp>
      <p:sp>
        <p:nvSpPr>
          <p:cNvPr id="6" name="Прямоугольник 5"/>
          <p:cNvSpPr/>
          <p:nvPr/>
        </p:nvSpPr>
        <p:spPr>
          <a:xfrm>
            <a:off x="304800" y="1700748"/>
            <a:ext cx="3962400" cy="3785652"/>
          </a:xfrm>
          <a:prstGeom prst="rect">
            <a:avLst/>
          </a:prstGeom>
        </p:spPr>
        <p:txBody>
          <a:bodyPr wrap="square">
            <a:spAutoFit/>
          </a:bodyPr>
          <a:lstStyle/>
          <a:p>
            <a:r>
              <a:rPr lang="en-US" sz="1500" dirty="0" smtClean="0">
                <a:latin typeface="Arial" pitchFamily="34" charset="0"/>
                <a:cs typeface="Arial" pitchFamily="34" charset="0"/>
              </a:rPr>
              <a:t>Next generation antenna technologies can </a:t>
            </a:r>
            <a:r>
              <a:rPr lang="en-US" sz="1500" b="1" dirty="0" smtClean="0">
                <a:latin typeface="Arial" pitchFamily="34" charset="0"/>
                <a:cs typeface="Arial" pitchFamily="34" charset="0"/>
              </a:rPr>
              <a:t>drastically improve wireless networks, equipment and devices: </a:t>
            </a:r>
          </a:p>
          <a:p>
            <a:endParaRPr lang="en-US" sz="1500" dirty="0" smtClean="0">
              <a:latin typeface="Arial" pitchFamily="34" charset="0"/>
              <a:cs typeface="Arial" pitchFamily="34" charset="0"/>
            </a:endParaRPr>
          </a:p>
          <a:p>
            <a:pPr>
              <a:buFont typeface="Arial" pitchFamily="34" charset="0"/>
              <a:buChar char="•"/>
            </a:pPr>
            <a:r>
              <a:rPr lang="en-US" sz="1500" b="1" dirty="0" smtClean="0">
                <a:latin typeface="Arial" pitchFamily="34" charset="0"/>
                <a:cs typeface="Arial" pitchFamily="34" charset="0"/>
              </a:rPr>
              <a:t> long range: </a:t>
            </a:r>
            <a:r>
              <a:rPr lang="en-US" sz="1500" dirty="0" smtClean="0">
                <a:latin typeface="Arial" pitchFamily="34" charset="0"/>
                <a:cs typeface="Arial" pitchFamily="34" charset="0"/>
              </a:rPr>
              <a:t>allow adding HF &amp; VHF spectrum for mobile broadband in order to bring long range communications up to </a:t>
            </a:r>
            <a:r>
              <a:rPr lang="ru-RU" sz="1500" b="1" dirty="0" smtClean="0">
                <a:latin typeface="Arial" pitchFamily="34" charset="0"/>
                <a:cs typeface="Arial" pitchFamily="34" charset="0"/>
              </a:rPr>
              <a:t>150 </a:t>
            </a:r>
            <a:r>
              <a:rPr lang="en-US" sz="1500" b="1" dirty="0" smtClean="0">
                <a:latin typeface="Arial" pitchFamily="34" charset="0"/>
                <a:cs typeface="Arial" pitchFamily="34" charset="0"/>
              </a:rPr>
              <a:t>kilometers </a:t>
            </a:r>
            <a:r>
              <a:rPr lang="en-US" sz="1500" dirty="0" smtClean="0">
                <a:latin typeface="Arial" pitchFamily="34" charset="0"/>
                <a:cs typeface="Arial" pitchFamily="34" charset="0"/>
              </a:rPr>
              <a:t>from transceiver</a:t>
            </a:r>
            <a:endParaRPr lang="ru-RU" sz="1500" dirty="0" smtClean="0">
              <a:latin typeface="Arial" pitchFamily="34" charset="0"/>
              <a:cs typeface="Arial" pitchFamily="34" charset="0"/>
            </a:endParaRPr>
          </a:p>
          <a:p>
            <a:endParaRPr lang="ru-RU" sz="1500" dirty="0" smtClean="0">
              <a:latin typeface="Arial" pitchFamily="34" charset="0"/>
              <a:cs typeface="Arial" pitchFamily="34" charset="0"/>
            </a:endParaRPr>
          </a:p>
          <a:p>
            <a:pPr>
              <a:buFont typeface="Arial" pitchFamily="34" charset="0"/>
              <a:buChar char="•"/>
            </a:pPr>
            <a:r>
              <a:rPr lang="ru-RU" sz="1500" dirty="0" smtClean="0">
                <a:latin typeface="Arial" pitchFamily="34" charset="0"/>
                <a:cs typeface="Arial" pitchFamily="34" charset="0"/>
              </a:rPr>
              <a:t> </a:t>
            </a:r>
            <a:r>
              <a:rPr lang="en-US" sz="1500" b="1" dirty="0" smtClean="0">
                <a:latin typeface="Arial" pitchFamily="34" charset="0"/>
                <a:cs typeface="Arial" pitchFamily="34" charset="0"/>
              </a:rPr>
              <a:t>100 % stable connectivity </a:t>
            </a:r>
            <a:r>
              <a:rPr lang="en-US" sz="1500" dirty="0" smtClean="0">
                <a:latin typeface="Arial" pitchFamily="34" charset="0"/>
                <a:cs typeface="Arial" pitchFamily="34" charset="0"/>
              </a:rPr>
              <a:t>in any weather (even in storm) </a:t>
            </a:r>
          </a:p>
          <a:p>
            <a:pPr>
              <a:buFont typeface="Arial" pitchFamily="34" charset="0"/>
              <a:buChar char="•"/>
            </a:pPr>
            <a:endParaRPr lang="ru-RU" sz="1500" dirty="0" smtClean="0">
              <a:latin typeface="Arial" pitchFamily="34" charset="0"/>
              <a:cs typeface="Arial" pitchFamily="34" charset="0"/>
            </a:endParaRPr>
          </a:p>
          <a:p>
            <a:pPr>
              <a:buFont typeface="Arial" pitchFamily="34" charset="0"/>
              <a:buChar char="•"/>
            </a:pPr>
            <a:r>
              <a:rPr lang="ru-RU" sz="1500" dirty="0" smtClean="0">
                <a:latin typeface="Arial" pitchFamily="34" charset="0"/>
                <a:cs typeface="Arial" pitchFamily="34" charset="0"/>
              </a:rPr>
              <a:t> </a:t>
            </a:r>
            <a:r>
              <a:rPr lang="en-US" sz="1500" dirty="0" smtClean="0">
                <a:latin typeface="Arial" pitchFamily="34" charset="0"/>
                <a:cs typeface="Arial" pitchFamily="34" charset="0"/>
              </a:rPr>
              <a:t> </a:t>
            </a:r>
            <a:r>
              <a:rPr lang="en-US" sz="1500" b="1" dirty="0" smtClean="0">
                <a:latin typeface="Arial" pitchFamily="34" charset="0"/>
                <a:cs typeface="Arial" pitchFamily="34" charset="0"/>
              </a:rPr>
              <a:t>Cybersecurity: </a:t>
            </a:r>
            <a:r>
              <a:rPr lang="en-US" sz="1500" dirty="0" smtClean="0">
                <a:latin typeface="Arial" pitchFamily="34" charset="0"/>
                <a:cs typeface="Arial" pitchFamily="34" charset="0"/>
              </a:rPr>
              <a:t>construction of networks with additional encryption on hardware level, using frequency hopping in a very wide range.</a:t>
            </a:r>
            <a:endParaRPr lang="ru-RU" sz="1500" dirty="0" smtClean="0">
              <a:latin typeface="Arial" pitchFamily="34" charset="0"/>
              <a:cs typeface="Arial" pitchFamily="34" charset="0"/>
            </a:endParaRPr>
          </a:p>
        </p:txBody>
      </p:sp>
      <p:pic>
        <p:nvPicPr>
          <p:cNvPr id="3" name="Picture 2" descr="C:\Users\Мама-Папа\Google Диск\genesys\BP pics\For Gulf of Mexico\Deep Water Horozon 150 km.bmp"/>
          <p:cNvPicPr>
            <a:picLocks noChangeAspect="1" noChangeArrowheads="1"/>
          </p:cNvPicPr>
          <p:nvPr/>
        </p:nvPicPr>
        <p:blipFill>
          <a:blip r:embed="rId2"/>
          <a:srcRect/>
          <a:stretch>
            <a:fillRect/>
          </a:stretch>
        </p:blipFill>
        <p:spPr bwMode="auto">
          <a:xfrm>
            <a:off x="4343400" y="1714500"/>
            <a:ext cx="5276850" cy="40005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520" y="89915"/>
            <a:ext cx="8988958" cy="738664"/>
          </a:xfrm>
        </p:spPr>
        <p:txBody>
          <a:bodyPr/>
          <a:lstStyle/>
          <a:p>
            <a:r>
              <a:rPr lang="en-US" dirty="0" smtClean="0"/>
              <a:t>Covering large areas with 100% stable, highly secure and cheap connectivity</a:t>
            </a:r>
            <a:endParaRPr lang="ru-RU" dirty="0"/>
          </a:p>
        </p:txBody>
      </p:sp>
      <p:sp>
        <p:nvSpPr>
          <p:cNvPr id="4" name="Прямоугольник 3"/>
          <p:cNvSpPr/>
          <p:nvPr/>
        </p:nvSpPr>
        <p:spPr>
          <a:xfrm>
            <a:off x="381000" y="1143000"/>
            <a:ext cx="9067800" cy="1477328"/>
          </a:xfrm>
          <a:prstGeom prst="rect">
            <a:avLst/>
          </a:prstGeom>
        </p:spPr>
        <p:txBody>
          <a:bodyPr wrap="square">
            <a:spAutoFit/>
          </a:bodyPr>
          <a:lstStyle/>
          <a:p>
            <a:r>
              <a:rPr lang="en-US" sz="1500" dirty="0" smtClean="0">
                <a:latin typeface="Arial" pitchFamily="34" charset="0"/>
                <a:cs typeface="Arial" pitchFamily="34" charset="0"/>
              </a:rPr>
              <a:t>As an example, even 30 transceivers with next generation antenna systems, installed on ships, buoys, platforms, etc. can cover the whole area of Gulf of Mexico with highly secure, stable, high speed (23 Mbps) mobile connectivity which will be very cheap: </a:t>
            </a:r>
          </a:p>
          <a:p>
            <a:pPr>
              <a:buFont typeface="Arial" pitchFamily="34" charset="0"/>
              <a:buChar char="•"/>
            </a:pPr>
            <a:r>
              <a:rPr lang="en-US" sz="1500" dirty="0" smtClean="0">
                <a:latin typeface="Arial" pitchFamily="34" charset="0"/>
                <a:cs typeface="Arial" pitchFamily="34" charset="0"/>
              </a:rPr>
              <a:t> at least 200 times cheaper in comparison with mobile networks on the market</a:t>
            </a:r>
          </a:p>
          <a:p>
            <a:pPr>
              <a:buFont typeface="Arial" pitchFamily="34" charset="0"/>
              <a:buChar char="•"/>
            </a:pPr>
            <a:r>
              <a:rPr lang="en-US" sz="1500" dirty="0" smtClean="0">
                <a:latin typeface="Arial" pitchFamily="34" charset="0"/>
                <a:cs typeface="Arial" pitchFamily="34" charset="0"/>
              </a:rPr>
              <a:t> at least 1000 times cheaper in comparison with satellite communication networks on the market</a:t>
            </a:r>
          </a:p>
          <a:p>
            <a:pPr>
              <a:buFont typeface="Arial" pitchFamily="34" charset="0"/>
              <a:buChar char="•"/>
            </a:pPr>
            <a:endParaRPr lang="en-US" sz="1500" dirty="0" smtClean="0">
              <a:latin typeface="Arial" pitchFamily="34" charset="0"/>
              <a:cs typeface="Arial" pitchFamily="34" charset="0"/>
            </a:endParaRPr>
          </a:p>
        </p:txBody>
      </p:sp>
      <p:pic>
        <p:nvPicPr>
          <p:cNvPr id="3074" name="Picture 2" descr="C:\Users\Мама-Папа\Google Диск\genesys\BP pics\For Gulf of Mexico\Whole Guf of Mexico.bmp"/>
          <p:cNvPicPr>
            <a:picLocks noChangeAspect="1" noChangeArrowheads="1"/>
          </p:cNvPicPr>
          <p:nvPr/>
        </p:nvPicPr>
        <p:blipFill>
          <a:blip r:embed="rId2"/>
          <a:srcRect/>
          <a:stretch>
            <a:fillRect/>
          </a:stretch>
        </p:blipFill>
        <p:spPr bwMode="auto">
          <a:xfrm>
            <a:off x="1600200" y="2743200"/>
            <a:ext cx="6313487" cy="388207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520" y="89915"/>
            <a:ext cx="8988958" cy="738664"/>
          </a:xfrm>
        </p:spPr>
        <p:txBody>
          <a:bodyPr/>
          <a:lstStyle/>
          <a:p>
            <a:r>
              <a:rPr lang="en-US" dirty="0" smtClean="0"/>
              <a:t>One single highly secure mesh-network to connect and operate objects on the ground, in the air, </a:t>
            </a:r>
            <a:endParaRPr lang="ru-RU" dirty="0"/>
          </a:p>
        </p:txBody>
      </p:sp>
      <p:pic>
        <p:nvPicPr>
          <p:cNvPr id="4" name="Picture 2" descr="Картинки по запросу underwater mesh network"/>
          <p:cNvPicPr>
            <a:picLocks noChangeAspect="1" noChangeArrowheads="1"/>
          </p:cNvPicPr>
          <p:nvPr/>
        </p:nvPicPr>
        <p:blipFill>
          <a:blip r:embed="rId2"/>
          <a:srcRect/>
          <a:stretch>
            <a:fillRect/>
          </a:stretch>
        </p:blipFill>
        <p:spPr bwMode="auto">
          <a:xfrm>
            <a:off x="1066800" y="2057400"/>
            <a:ext cx="7443030" cy="4256484"/>
          </a:xfrm>
          <a:prstGeom prst="rect">
            <a:avLst/>
          </a:prstGeom>
          <a:noFill/>
        </p:spPr>
      </p:pic>
      <p:sp>
        <p:nvSpPr>
          <p:cNvPr id="5" name="Прямоугольник 4"/>
          <p:cNvSpPr/>
          <p:nvPr/>
        </p:nvSpPr>
        <p:spPr>
          <a:xfrm>
            <a:off x="381000" y="1143000"/>
            <a:ext cx="9067800" cy="784830"/>
          </a:xfrm>
          <a:prstGeom prst="rect">
            <a:avLst/>
          </a:prstGeom>
        </p:spPr>
        <p:txBody>
          <a:bodyPr wrap="square">
            <a:spAutoFit/>
          </a:bodyPr>
          <a:lstStyle/>
          <a:p>
            <a:pPr>
              <a:buFont typeface="Arial" pitchFamily="34" charset="0"/>
              <a:buChar char="•"/>
            </a:pPr>
            <a:r>
              <a:rPr lang="en-US" sz="1500" dirty="0" smtClean="0">
                <a:latin typeface="Arial" pitchFamily="34" charset="0"/>
                <a:cs typeface="Arial" pitchFamily="34" charset="0"/>
              </a:rPr>
              <a:t> Using these highly secure mobile data links it is possible to connect all sensors robots, sensors, drones, unmanned surface vehicles for various commercial operations</a:t>
            </a:r>
          </a:p>
          <a:p>
            <a:pPr>
              <a:buFont typeface="Arial" pitchFamily="34" charset="0"/>
              <a:buChar char="•"/>
            </a:pPr>
            <a:r>
              <a:rPr lang="en-US" sz="1500" dirty="0" smtClean="0">
                <a:latin typeface="Arial" pitchFamily="34" charset="0"/>
                <a:cs typeface="Arial" pitchFamily="34" charset="0"/>
              </a:rPr>
              <a:t> Underwater acoustic, optical and wired connections can be combined in one single mesh-network</a:t>
            </a:r>
            <a:endParaRPr lang="ru-RU" sz="1500" dirty="0" smtClean="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520" y="89915"/>
            <a:ext cx="8988958" cy="738664"/>
          </a:xfrm>
        </p:spPr>
        <p:txBody>
          <a:bodyPr/>
          <a:lstStyle/>
          <a:p>
            <a:r>
              <a:rPr lang="en-US" dirty="0" smtClean="0"/>
              <a:t>Pipeline monitoring and data gathering from sky using network of drones</a:t>
            </a:r>
            <a:endParaRPr lang="ru-RU" dirty="0"/>
          </a:p>
        </p:txBody>
      </p:sp>
      <p:pic>
        <p:nvPicPr>
          <p:cNvPr id="28674" name="Picture 2" descr="Картинки по запросу unmanned underwater vehicle pipeline"/>
          <p:cNvPicPr>
            <a:picLocks noChangeAspect="1" noChangeArrowheads="1"/>
          </p:cNvPicPr>
          <p:nvPr/>
        </p:nvPicPr>
        <p:blipFill>
          <a:blip r:embed="rId2"/>
          <a:srcRect/>
          <a:stretch>
            <a:fillRect/>
          </a:stretch>
        </p:blipFill>
        <p:spPr bwMode="auto">
          <a:xfrm>
            <a:off x="5870713" y="1482725"/>
            <a:ext cx="3425687" cy="1641475"/>
          </a:xfrm>
          <a:prstGeom prst="rect">
            <a:avLst/>
          </a:prstGeom>
          <a:noFill/>
        </p:spPr>
      </p:pic>
      <p:pic>
        <p:nvPicPr>
          <p:cNvPr id="14338" name="Picture 2" descr="Картинки по запросу drone pipeline leak"/>
          <p:cNvPicPr>
            <a:picLocks noChangeAspect="1" noChangeArrowheads="1"/>
          </p:cNvPicPr>
          <p:nvPr/>
        </p:nvPicPr>
        <p:blipFill>
          <a:blip r:embed="rId3"/>
          <a:srcRect/>
          <a:stretch>
            <a:fillRect/>
          </a:stretch>
        </p:blipFill>
        <p:spPr bwMode="auto">
          <a:xfrm>
            <a:off x="5867400" y="3657600"/>
            <a:ext cx="3432320" cy="2657475"/>
          </a:xfrm>
          <a:prstGeom prst="rect">
            <a:avLst/>
          </a:prstGeom>
          <a:noFill/>
        </p:spPr>
      </p:pic>
      <p:sp>
        <p:nvSpPr>
          <p:cNvPr id="7" name="Прямоугольник 6"/>
          <p:cNvSpPr/>
          <p:nvPr/>
        </p:nvSpPr>
        <p:spPr>
          <a:xfrm>
            <a:off x="685800" y="1676400"/>
            <a:ext cx="4572000" cy="4093428"/>
          </a:xfrm>
          <a:prstGeom prst="rect">
            <a:avLst/>
          </a:prstGeom>
        </p:spPr>
        <p:txBody>
          <a:bodyPr wrap="square">
            <a:spAutoFit/>
          </a:bodyPr>
          <a:lstStyle/>
          <a:p>
            <a:pPr>
              <a:buFont typeface="Arial" pitchFamily="34" charset="0"/>
              <a:buChar char="•"/>
            </a:pPr>
            <a:r>
              <a:rPr lang="en-US" sz="2000" dirty="0" smtClean="0">
                <a:latin typeface="Arial" pitchFamily="34" charset="0"/>
                <a:cs typeface="Arial" pitchFamily="34" charset="0"/>
              </a:rPr>
              <a:t> Drastically decrease OPEX &amp; CAPEX on pipeline monitoring and data gathering 24/7</a:t>
            </a:r>
            <a:endParaRPr lang="ru-RU" sz="2000" dirty="0" smtClean="0">
              <a:latin typeface="Arial" pitchFamily="34" charset="0"/>
              <a:cs typeface="Arial" pitchFamily="34" charset="0"/>
            </a:endParaRPr>
          </a:p>
          <a:p>
            <a:endParaRPr lang="ru-RU" sz="2000" dirty="0" smtClean="0">
              <a:latin typeface="Arial" pitchFamily="34" charset="0"/>
              <a:cs typeface="Arial" pitchFamily="34" charset="0"/>
            </a:endParaRPr>
          </a:p>
          <a:p>
            <a:pPr>
              <a:buFont typeface="Arial" pitchFamily="34" charset="0"/>
              <a:buChar char="•"/>
            </a:pPr>
            <a:r>
              <a:rPr lang="ru-RU" sz="2000" dirty="0" smtClean="0">
                <a:latin typeface="Arial" pitchFamily="34" charset="0"/>
                <a:cs typeface="Arial" pitchFamily="34" charset="0"/>
              </a:rPr>
              <a:t> </a:t>
            </a:r>
            <a:r>
              <a:rPr lang="en-US" sz="2000" dirty="0" smtClean="0">
                <a:latin typeface="Arial" pitchFamily="34" charset="0"/>
                <a:cs typeface="Arial" pitchFamily="34" charset="0"/>
              </a:rPr>
              <a:t>10x times cheaper in comparison with small aviation</a:t>
            </a:r>
          </a:p>
          <a:p>
            <a:pPr>
              <a:buFont typeface="Arial" pitchFamily="34" charset="0"/>
              <a:buChar char="•"/>
            </a:pPr>
            <a:endParaRPr lang="en-US" sz="2000"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 Several times cheaper in comparison with current drone technologies on the market , because of the ability to operate network of drones from any distance (right now maximum distance on the market is 50 km for each drone)</a:t>
            </a:r>
            <a:endParaRPr lang="ru-RU" sz="2000" dirty="0" smtClean="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520" y="89915"/>
            <a:ext cx="8988958" cy="369332"/>
          </a:xfrm>
        </p:spPr>
        <p:txBody>
          <a:bodyPr/>
          <a:lstStyle/>
          <a:p>
            <a:r>
              <a:rPr lang="en-US" dirty="0" smtClean="0"/>
              <a:t>Underwater monitoring and leak detection</a:t>
            </a:r>
            <a:endParaRPr lang="ru-RU" dirty="0"/>
          </a:p>
        </p:txBody>
      </p:sp>
      <p:pic>
        <p:nvPicPr>
          <p:cNvPr id="5" name="Рисунок 4" descr="Картинки по запросу underwater pipeline sensing"/>
          <p:cNvPicPr/>
          <p:nvPr/>
        </p:nvPicPr>
        <p:blipFill>
          <a:blip r:embed="rId2" cstate="print"/>
          <a:srcRect/>
          <a:stretch>
            <a:fillRect/>
          </a:stretch>
        </p:blipFill>
        <p:spPr bwMode="auto">
          <a:xfrm>
            <a:off x="4572000" y="1447800"/>
            <a:ext cx="4876800" cy="4114800"/>
          </a:xfrm>
          <a:prstGeom prst="rect">
            <a:avLst/>
          </a:prstGeom>
          <a:noFill/>
          <a:ln w="9525">
            <a:noFill/>
            <a:miter lim="800000"/>
            <a:headEnd/>
            <a:tailEnd/>
          </a:ln>
        </p:spPr>
      </p:pic>
      <p:sp>
        <p:nvSpPr>
          <p:cNvPr id="6" name="Прямоугольник 5"/>
          <p:cNvSpPr/>
          <p:nvPr/>
        </p:nvSpPr>
        <p:spPr>
          <a:xfrm>
            <a:off x="457200" y="1447800"/>
            <a:ext cx="3886200" cy="2246769"/>
          </a:xfrm>
          <a:prstGeom prst="rect">
            <a:avLst/>
          </a:prstGeom>
        </p:spPr>
        <p:txBody>
          <a:bodyPr wrap="square">
            <a:spAutoFit/>
          </a:bodyPr>
          <a:lstStyle/>
          <a:p>
            <a:pPr>
              <a:buFont typeface="Arial" pitchFamily="34" charset="0"/>
              <a:buChar char="•"/>
            </a:pPr>
            <a:r>
              <a:rPr lang="en-US" sz="2000" dirty="0" smtClean="0">
                <a:latin typeface="Arial" pitchFamily="34" charset="0"/>
                <a:cs typeface="Arial" pitchFamily="34" charset="0"/>
              </a:rPr>
              <a:t> Integration of autonomous underwater vehicles </a:t>
            </a:r>
          </a:p>
          <a:p>
            <a:pPr>
              <a:buFont typeface="Arial" pitchFamily="34" charset="0"/>
              <a:buChar char="•"/>
            </a:pPr>
            <a:endParaRPr lang="en-US" sz="2000"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 Drastically decrease OPEX &amp; CAPEX on underwater pipeline monitoring</a:t>
            </a:r>
            <a:endParaRPr lang="ru-RU" sz="2000" dirty="0" smtClean="0">
              <a:latin typeface="Arial" pitchFamily="34" charset="0"/>
              <a:cs typeface="Arial" pitchFamily="34" charset="0"/>
            </a:endParaRPr>
          </a:p>
          <a:p>
            <a:endParaRPr lang="ru-RU" sz="2000" dirty="0" smtClean="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520" y="89915"/>
            <a:ext cx="8988958" cy="738664"/>
          </a:xfrm>
        </p:spPr>
        <p:txBody>
          <a:bodyPr/>
          <a:lstStyle/>
          <a:p>
            <a:r>
              <a:rPr lang="en-US" dirty="0" smtClean="0"/>
              <a:t>Connecting autonomous surface vehicles and drones for various commercial marine operations </a:t>
            </a:r>
            <a:endParaRPr lang="ru-RU" dirty="0"/>
          </a:p>
        </p:txBody>
      </p:sp>
      <p:pic>
        <p:nvPicPr>
          <p:cNvPr id="5" name="Picture 2" descr="Картинки по запросу drones oil and gas"/>
          <p:cNvPicPr>
            <a:picLocks noChangeAspect="1" noChangeArrowheads="1"/>
          </p:cNvPicPr>
          <p:nvPr/>
        </p:nvPicPr>
        <p:blipFill>
          <a:blip r:embed="rId2"/>
          <a:srcRect/>
          <a:stretch>
            <a:fillRect/>
          </a:stretch>
        </p:blipFill>
        <p:spPr bwMode="auto">
          <a:xfrm>
            <a:off x="6477000" y="4468003"/>
            <a:ext cx="2909756" cy="1932797"/>
          </a:xfrm>
          <a:prstGeom prst="rect">
            <a:avLst/>
          </a:prstGeom>
          <a:noFill/>
        </p:spPr>
      </p:pic>
      <p:pic>
        <p:nvPicPr>
          <p:cNvPr id="8" name="Рисунок 12" descr="C:\Users\Мама-Папа\Google Диск\genesys\BP pics\USV+AUV\C-Enduro-and-C-Worker-6-1100x619.jpg"/>
          <p:cNvPicPr>
            <a:picLocks noChangeAspect="1" noChangeArrowheads="1"/>
          </p:cNvPicPr>
          <p:nvPr/>
        </p:nvPicPr>
        <p:blipFill>
          <a:blip r:embed="rId3" cstate="print"/>
          <a:srcRect/>
          <a:stretch>
            <a:fillRect/>
          </a:stretch>
        </p:blipFill>
        <p:spPr bwMode="auto">
          <a:xfrm>
            <a:off x="3657600" y="1219200"/>
            <a:ext cx="5680112" cy="2971800"/>
          </a:xfrm>
          <a:prstGeom prst="rect">
            <a:avLst/>
          </a:prstGeom>
          <a:noFill/>
          <a:ln w="9525">
            <a:noFill/>
            <a:miter lim="800000"/>
            <a:headEnd/>
            <a:tailEnd/>
          </a:ln>
        </p:spPr>
      </p:pic>
      <p:pic>
        <p:nvPicPr>
          <p:cNvPr id="9" name="Рисунок 25" descr="C:\Users\Мама-Папа\Google Диск\genesys\BP pics\USV+AUV\UAS + USV.gif"/>
          <p:cNvPicPr>
            <a:picLocks noChangeAspect="1" noChangeArrowheads="1"/>
          </p:cNvPicPr>
          <p:nvPr/>
        </p:nvPicPr>
        <p:blipFill>
          <a:blip r:embed="rId4"/>
          <a:srcRect/>
          <a:stretch>
            <a:fillRect/>
          </a:stretch>
        </p:blipFill>
        <p:spPr bwMode="auto">
          <a:xfrm>
            <a:off x="3757841" y="4495800"/>
            <a:ext cx="2414359" cy="1905000"/>
          </a:xfrm>
          <a:prstGeom prst="rect">
            <a:avLst/>
          </a:prstGeom>
          <a:noFill/>
          <a:ln w="9525">
            <a:noFill/>
            <a:miter lim="800000"/>
            <a:headEnd/>
            <a:tailEnd/>
          </a:ln>
        </p:spPr>
      </p:pic>
      <p:sp>
        <p:nvSpPr>
          <p:cNvPr id="12" name="Прямоугольник 11"/>
          <p:cNvSpPr/>
          <p:nvPr/>
        </p:nvSpPr>
        <p:spPr>
          <a:xfrm>
            <a:off x="457200" y="1447800"/>
            <a:ext cx="2743200" cy="4708981"/>
          </a:xfrm>
          <a:prstGeom prst="rect">
            <a:avLst/>
          </a:prstGeom>
        </p:spPr>
        <p:txBody>
          <a:bodyPr wrap="square">
            <a:spAutoFit/>
          </a:bodyPr>
          <a:lstStyle/>
          <a:p>
            <a:pPr>
              <a:buFont typeface="Arial" pitchFamily="34" charset="0"/>
              <a:buChar char="•"/>
            </a:pPr>
            <a:r>
              <a:rPr lang="en-US" sz="2000" dirty="0" smtClean="0">
                <a:latin typeface="Arial" pitchFamily="34" charset="0"/>
                <a:cs typeface="Arial" pitchFamily="34" charset="0"/>
              </a:rPr>
              <a:t> Integration of autonomous underwater vehicles </a:t>
            </a:r>
          </a:p>
          <a:p>
            <a:pPr>
              <a:buFont typeface="Arial" pitchFamily="34" charset="0"/>
              <a:buChar char="•"/>
            </a:pPr>
            <a:endParaRPr lang="en-US" sz="2000"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 Decrease OPEX &amp; CAPEX for various marine operations and surveying </a:t>
            </a:r>
          </a:p>
          <a:p>
            <a:pPr>
              <a:buFont typeface="Arial" pitchFamily="34" charset="0"/>
              <a:buChar char="•"/>
            </a:pPr>
            <a:endParaRPr lang="en-US" sz="2000"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 Interconnect drones on the water surface, on the land and in the sky in one single mesh-network</a:t>
            </a:r>
            <a:endParaRPr lang="ru-RU" sz="2000" dirty="0" smtClean="0">
              <a:latin typeface="Arial" pitchFamily="34" charset="0"/>
              <a:cs typeface="Arial" pitchFamily="34" charset="0"/>
            </a:endParaRPr>
          </a:p>
          <a:p>
            <a:endParaRPr lang="ru-RU" sz="2000" dirty="0" smtClean="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520" y="89915"/>
            <a:ext cx="8988958" cy="369332"/>
          </a:xfrm>
        </p:spPr>
        <p:txBody>
          <a:bodyPr/>
          <a:lstStyle/>
          <a:p>
            <a:r>
              <a:rPr lang="en-US" dirty="0" smtClean="0"/>
              <a:t>Pilot project cost </a:t>
            </a:r>
            <a:endParaRPr lang="ru-RU" dirty="0"/>
          </a:p>
        </p:txBody>
      </p:sp>
      <p:sp>
        <p:nvSpPr>
          <p:cNvPr id="4" name="Прямоугольник 3"/>
          <p:cNvSpPr/>
          <p:nvPr/>
        </p:nvSpPr>
        <p:spPr>
          <a:xfrm>
            <a:off x="457200" y="1498937"/>
            <a:ext cx="8458200" cy="1631216"/>
          </a:xfrm>
          <a:prstGeom prst="rect">
            <a:avLst/>
          </a:prstGeom>
        </p:spPr>
        <p:txBody>
          <a:bodyPr wrap="square">
            <a:spAutoFit/>
          </a:bodyPr>
          <a:lstStyle/>
          <a:p>
            <a:r>
              <a:rPr lang="en-US" sz="2000" dirty="0" smtClean="0">
                <a:latin typeface="Arial" pitchFamily="34" charset="0"/>
                <a:cs typeface="Arial" pitchFamily="34" charset="0"/>
              </a:rPr>
              <a:t>Estimate pilot project cost is $23 </a:t>
            </a:r>
            <a:r>
              <a:rPr lang="en-US" sz="2000" dirty="0" smtClean="0">
                <a:latin typeface="Arial" pitchFamily="34" charset="0"/>
                <a:cs typeface="Arial" pitchFamily="34" charset="0"/>
              </a:rPr>
              <a:t>M</a:t>
            </a: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pPr>
              <a:buFont typeface="Arial" pitchFamily="34" charset="0"/>
              <a:buChar char="•"/>
            </a:pPr>
            <a:endParaRPr lang="en-US" sz="2000" dirty="0" smtClean="0">
              <a:latin typeface="Arial" pitchFamily="34" charset="0"/>
              <a:cs typeface="Arial" pitchFamily="34" charset="0"/>
            </a:endParaRPr>
          </a:p>
          <a:p>
            <a:endParaRPr lang="ru-RU" sz="2000" dirty="0" smtClean="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36090</TotalTime>
  <Words>594</Words>
  <Application>Microsoft Office PowerPoint</Application>
  <PresentationFormat>Лист A4 (210x297 мм)</PresentationFormat>
  <Paragraphs>73</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Office Theme</vt:lpstr>
      <vt:lpstr>Слайд 1</vt:lpstr>
      <vt:lpstr>Wireless equipment and networks on the market have some serious disadvantages</vt:lpstr>
      <vt:lpstr>With new technologies networks can be drastically improved</vt:lpstr>
      <vt:lpstr>Covering large areas with 100% stable, highly secure and cheap connectivity</vt:lpstr>
      <vt:lpstr>One single highly secure mesh-network to connect and operate objects on the ground, in the air, </vt:lpstr>
      <vt:lpstr>Pipeline monitoring and data gathering from sky using network of drones</vt:lpstr>
      <vt:lpstr>Underwater monitoring and leak detection</vt:lpstr>
      <vt:lpstr>Connecting autonomous surface vehicles and drones for various commercial marine operations </vt:lpstr>
      <vt:lpstr>Pilot project cost </vt:lpstr>
      <vt:lpstr>About us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EXT Kubelsky Miroslav</dc:creator>
  <cp:lastModifiedBy>Мама-Папа</cp:lastModifiedBy>
  <cp:revision>301</cp:revision>
  <dcterms:created xsi:type="dcterms:W3CDTF">2016-04-10T14:44:22Z</dcterms:created>
  <dcterms:modified xsi:type="dcterms:W3CDTF">2017-03-30T13:27:30Z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2015-06-22T00:00:00Z</vt:filetime>
  </property>
  <property fmtid="{D5CDD505-2E9C-101B-9397-08002B2CF9AE}" pid="3" name="Creator">
    <vt:lpwstr>Microsoft® PowerPoint® 2013</vt:lpwstr>
  </property>
  <property fmtid="{D5CDD505-2E9C-101B-9397-08002B2CF9AE}" pid="4" name="LastSaved">
    <vt:filetime>2016-04-10T00:00:00Z</vt:filetime>
  </property>
</Properties>
</file>